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452" r:id="rId2"/>
    <p:sldId id="456" r:id="rId3"/>
    <p:sldId id="460" r:id="rId4"/>
    <p:sldId id="457" r:id="rId5"/>
    <p:sldId id="458" r:id="rId6"/>
    <p:sldId id="459" r:id="rId7"/>
    <p:sldId id="451" r:id="rId8"/>
    <p:sldId id="453" r:id="rId9"/>
    <p:sldId id="454" r:id="rId10"/>
    <p:sldId id="455" r:id="rId11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00"/>
    <a:srgbClr val="00CC00"/>
    <a:srgbClr val="00FFFF"/>
    <a:srgbClr val="FF00FF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75" autoAdjust="0"/>
    <p:restoredTop sz="82767" autoAdjust="0"/>
  </p:normalViewPr>
  <p:slideViewPr>
    <p:cSldViewPr snapToGrid="0" snapToObjects="1">
      <p:cViewPr varScale="1">
        <p:scale>
          <a:sx n="87" d="100"/>
          <a:sy n="87" d="100"/>
        </p:scale>
        <p:origin x="584" y="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-142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2022-01-18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2022-01-18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25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88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578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01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--Walk through sample x86 bootloader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104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--Walk through build steps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609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88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Examples of QEMU startup commands (from doc)</a:t>
            </a:r>
            <a:br>
              <a:rPr lang="en-US" dirty="0"/>
            </a:br>
            <a:r>
              <a:rPr lang="en-US" dirty="0"/>
              <a:t>  </a:t>
            </a: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qemu-system-i386 -</a:t>
            </a:r>
            <a:r>
              <a:rPr lang="en-US" sz="18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cpu</a:t>
            </a: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486 -</a:t>
            </a:r>
            <a:r>
              <a:rPr lang="en-US" sz="18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nographic</a:t>
            </a: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-s -S -</a:t>
            </a:r>
            <a:r>
              <a:rPr lang="en-US" sz="18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hda</a:t>
            </a: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x86.img </a:t>
            </a:r>
            <a:endParaRPr lang="en-US" sz="1800" dirty="0">
              <a:effectLst/>
              <a:latin typeface="Cambria" panose="020405030504060302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US" dirty="0"/>
              <a:t>  qemu-system-x64 -</a:t>
            </a:r>
            <a:r>
              <a:rPr lang="en-US" dirty="0" err="1"/>
              <a:t>cpu</a:t>
            </a:r>
            <a:r>
              <a:rPr lang="en-US" dirty="0"/>
              <a:t> qemu64 -device </a:t>
            </a:r>
            <a:r>
              <a:rPr lang="en-US" dirty="0" err="1"/>
              <a:t>loader,file</a:t>
            </a:r>
            <a:r>
              <a:rPr lang="en-US" dirty="0"/>
              <a:t>=</a:t>
            </a:r>
            <a:r>
              <a:rPr lang="en-US" dirty="0" err="1"/>
              <a:t>image.bin,addr</a:t>
            </a:r>
            <a:r>
              <a:rPr lang="en-US" dirty="0"/>
              <a:t>=0x1000</a:t>
            </a:r>
            <a:br>
              <a:rPr lang="en-US" dirty="0"/>
            </a:br>
            <a:br>
              <a:rPr lang="en-US" dirty="0"/>
            </a:br>
            <a:r>
              <a:rPr lang="en-US" dirty="0"/>
              <a:t>GDB: remote connection, real mode, break, information, print examples</a:t>
            </a:r>
          </a:p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</a:t>
            </a:r>
            <a:r>
              <a:rPr lang="en-US" sz="1800" b="1" dirty="0" err="1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gdb-multiarch</a:t>
            </a:r>
            <a:endParaRPr lang="en-US" sz="1800" dirty="0">
              <a:effectLst/>
              <a:latin typeface="Cambria" panose="020405030504060302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</a:t>
            </a: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target remote localhost:1234</a:t>
            </a:r>
            <a:endParaRPr lang="en-US" sz="1800" dirty="0">
              <a:effectLst/>
              <a:latin typeface="Cambria" panose="020405030504060302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US" dirty="0"/>
              <a:t>  </a:t>
            </a: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set architecture i8086</a:t>
            </a:r>
            <a:b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</a:b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break *0x7c00</a:t>
            </a:r>
            <a:b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</a:b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continue</a:t>
            </a:r>
            <a:b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</a:b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x/15i $pc</a:t>
            </a:r>
            <a:b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</a:br>
            <a:r>
              <a:rPr lang="en-US" sz="18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target disconnect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53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dirty="0"/>
              <a:t>Bootloaders: An Introduction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45393"/>
            <a:ext cx="6429270" cy="656892"/>
          </a:xfrm>
        </p:spPr>
        <p:txBody>
          <a:bodyPr/>
          <a:lstStyle/>
          <a:p>
            <a:r>
              <a:rPr lang="en-US" dirty="0"/>
              <a:t>Boot Process, Development, and Tools</a:t>
            </a:r>
          </a:p>
        </p:txBody>
      </p:sp>
    </p:spTree>
    <p:extLst>
      <p:ext uri="{BB962C8B-B14F-4D97-AF65-F5344CB8AC3E}">
        <p14:creationId xmlns:p14="http://schemas.microsoft.com/office/powerpoint/2010/main" val="3550648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B0AB55-6D03-45B6-AE38-5EB55FDF7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511" y="2057050"/>
            <a:ext cx="7970977" cy="171027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By setting QEMU’s interface and attaching GDB, we can debug remotely.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Let’s take a look…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A0EC11-A0C8-46AD-BA8C-15BD5168E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928042"/>
            <a:ext cx="8564088" cy="837009"/>
          </a:xfrm>
        </p:spPr>
        <p:txBody>
          <a:bodyPr/>
          <a:lstStyle/>
          <a:p>
            <a:r>
              <a:rPr lang="en-US" dirty="0"/>
              <a:t>Using GDB with QEMU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BDA9F6-B0A7-4203-A1D2-B757B9BF2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38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141" y="1313306"/>
            <a:ext cx="8719717" cy="3400216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u="sng" dirty="0"/>
              <a:t>When a system starts, it executes a </a:t>
            </a:r>
            <a:r>
              <a:rPr lang="en-US" b="1" u="sng" dirty="0">
                <a:solidFill>
                  <a:srgbClr val="FFC000"/>
                </a:solidFill>
              </a:rPr>
              <a:t>bootloader</a:t>
            </a:r>
            <a:r>
              <a:rPr lang="en-US" u="sng" dirty="0"/>
              <a:t> to prepare the machine for use.</a:t>
            </a:r>
          </a:p>
          <a:p>
            <a:pPr>
              <a:spcBef>
                <a:spcPts val="600"/>
              </a:spcBef>
            </a:pPr>
            <a:r>
              <a:rPr lang="en-US" dirty="0"/>
              <a:t>Not “magic” – just instructions to get things ready, like any other program</a:t>
            </a:r>
          </a:p>
          <a:p>
            <a:pPr>
              <a:spcBef>
                <a:spcPts val="600"/>
              </a:spcBef>
            </a:pPr>
            <a:r>
              <a:rPr lang="en-US" dirty="0"/>
              <a:t>Typically serve to “bootstrap” the operating system (OS)</a:t>
            </a:r>
          </a:p>
          <a:p>
            <a:pPr>
              <a:spcBef>
                <a:spcPts val="600"/>
              </a:spcBef>
            </a:pPr>
            <a:r>
              <a:rPr lang="en-US" dirty="0"/>
              <a:t>Sometimes come in multiple stages (first stage, second stage, …)</a:t>
            </a:r>
          </a:p>
          <a:p>
            <a:pPr>
              <a:spcBef>
                <a:spcPts val="600"/>
              </a:spcBef>
            </a:pPr>
            <a:r>
              <a:rPr lang="en-US" dirty="0"/>
              <a:t>Vary in format and implementation by architecture and components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/>
          </a:p>
          <a:p>
            <a:pPr marL="0" indent="0" algn="just">
              <a:spcBef>
                <a:spcPts val="600"/>
              </a:spcBef>
              <a:buNone/>
            </a:pPr>
            <a:r>
              <a:rPr lang="en-US" dirty="0"/>
              <a:t>Some architectures have a standardized boot process, while others do not. The x86 line of processors (and its successor, x64) use a standardized process to ensure broad compatibility of operating systems across many manufacturers.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41" y="567799"/>
            <a:ext cx="8641903" cy="691767"/>
          </a:xfrm>
        </p:spPr>
        <p:txBody>
          <a:bodyPr/>
          <a:lstStyle/>
          <a:p>
            <a:pPr algn="ctr"/>
            <a:r>
              <a:rPr lang="en-US" dirty="0"/>
              <a:t>What’s a “Bootloader”, Anyway?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15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450" y="1259566"/>
            <a:ext cx="8489099" cy="3509072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u="sng" dirty="0"/>
              <a:t>The </a:t>
            </a:r>
            <a:r>
              <a:rPr lang="en-US" u="sng" dirty="0" err="1"/>
              <a:t>stanardized</a:t>
            </a:r>
            <a:r>
              <a:rPr lang="en-US" u="sng" dirty="0"/>
              <a:t> BIOS boot process comes from the 8086 released in 1978:</a:t>
            </a:r>
          </a:p>
          <a:p>
            <a:pPr>
              <a:spcBef>
                <a:spcPts val="600"/>
              </a:spcBef>
            </a:pPr>
            <a:r>
              <a:rPr lang="en-US" dirty="0"/>
              <a:t>BIOS loaded from ROM and executes; initializes hardware via basic drivers</a:t>
            </a:r>
          </a:p>
          <a:p>
            <a:pPr>
              <a:spcBef>
                <a:spcPts val="600"/>
              </a:spcBef>
            </a:pPr>
            <a:r>
              <a:rPr lang="en-US" dirty="0"/>
              <a:t>Settings in non-volatile RAM identify boot device, etc. (</a:t>
            </a:r>
            <a:r>
              <a:rPr lang="en-US" i="1" dirty="0"/>
              <a:t>not standardized</a:t>
            </a:r>
            <a:r>
              <a:rPr lang="en-US" dirty="0"/>
              <a:t>) </a:t>
            </a:r>
          </a:p>
          <a:p>
            <a:pPr>
              <a:spcBef>
                <a:spcPts val="600"/>
              </a:spcBef>
            </a:pPr>
            <a:r>
              <a:rPr lang="en-US" dirty="0"/>
              <a:t>Boot block (512B) is loaded from boot device into RAM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/>
          </a:p>
          <a:p>
            <a:pPr marL="0" indent="0">
              <a:spcBef>
                <a:spcPts val="600"/>
              </a:spcBef>
              <a:buNone/>
            </a:pPr>
            <a:r>
              <a:rPr lang="en-US" u="sng" dirty="0"/>
              <a:t>BIOS booting depends on several additional standard elements:</a:t>
            </a:r>
          </a:p>
          <a:p>
            <a:pPr>
              <a:spcBef>
                <a:spcPts val="600"/>
              </a:spcBef>
            </a:pPr>
            <a:r>
              <a:rPr lang="en-US" dirty="0"/>
              <a:t>Bootable devices have a boot block that ends in [</a:t>
            </a:r>
            <a:r>
              <a:rPr lang="en-US" sz="1800" dirty="0">
                <a:latin typeface="Consolas" panose="020B0609020204030204" pitchFamily="49" charset="0"/>
              </a:rPr>
              <a:t>0x55, 0xAA</a:t>
            </a:r>
            <a:r>
              <a:rPr lang="en-US" dirty="0"/>
              <a:t>].</a:t>
            </a:r>
          </a:p>
          <a:p>
            <a:pPr>
              <a:spcBef>
                <a:spcPts val="600"/>
              </a:spcBef>
            </a:pPr>
            <a:r>
              <a:rPr lang="en-US" dirty="0"/>
              <a:t>Processors boot in </a:t>
            </a:r>
            <a:r>
              <a:rPr lang="en-US" b="1" dirty="0">
                <a:solidFill>
                  <a:srgbClr val="FFC000"/>
                </a:solidFill>
              </a:rPr>
              <a:t>real mode</a:t>
            </a:r>
            <a:r>
              <a:rPr lang="en-US" dirty="0"/>
              <a:t> (16-bit, direct hardware access)</a:t>
            </a:r>
          </a:p>
          <a:p>
            <a:pPr>
              <a:spcBef>
                <a:spcPts val="600"/>
              </a:spcBef>
            </a:pPr>
            <a:r>
              <a:rPr lang="en-US" dirty="0"/>
              <a:t>Lowest 1 MiB of system memory has defined mapping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41" y="567799"/>
            <a:ext cx="8641903" cy="837009"/>
          </a:xfrm>
        </p:spPr>
        <p:txBody>
          <a:bodyPr/>
          <a:lstStyle/>
          <a:p>
            <a:pPr algn="ctr"/>
            <a:r>
              <a:rPr lang="en-US" dirty="0"/>
              <a:t>Booting x86 &amp; Reflections on Disco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15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4C8B881-F07D-46E1-813D-FAE8835C3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" y="1189080"/>
            <a:ext cx="8863691" cy="41433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memory map used for BIOS-based booting is backward compatible to 1978: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4432B9-4EED-4BDC-BF18-DA4EB91BB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4465"/>
            <a:ext cx="8564088" cy="688618"/>
          </a:xfrm>
        </p:spPr>
        <p:txBody>
          <a:bodyPr/>
          <a:lstStyle/>
          <a:p>
            <a:r>
              <a:rPr lang="en-US" dirty="0"/>
              <a:t>BIOS Memory Mapping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3019AC-7506-4860-A266-7F32A680A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1264C49-8D12-4D09-9549-615382B26EE6}"/>
              </a:ext>
            </a:extLst>
          </p:cNvPr>
          <p:cNvGraphicFramePr>
            <a:graphicFrameLocks noGrp="1"/>
          </p:cNvGraphicFramePr>
          <p:nvPr/>
        </p:nvGraphicFramePr>
        <p:xfrm>
          <a:off x="957878" y="1776145"/>
          <a:ext cx="7228243" cy="2987159"/>
        </p:xfrm>
        <a:graphic>
          <a:graphicData uri="http://schemas.openxmlformats.org/drawingml/2006/table">
            <a:tbl>
              <a:tblPr firstRow="1" firstCol="1" bandRow="1">
                <a:tableStyleId>{10A1B5D5-9B99-4C35-A422-299274C87663}</a:tableStyleId>
              </a:tblPr>
              <a:tblGrid>
                <a:gridCol w="2105660">
                  <a:extLst>
                    <a:ext uri="{9D8B030D-6E8A-4147-A177-3AD203B41FA5}">
                      <a16:colId xmlns:a16="http://schemas.microsoft.com/office/drawing/2014/main" val="249692833"/>
                    </a:ext>
                  </a:extLst>
                </a:gridCol>
                <a:gridCol w="1121410">
                  <a:extLst>
                    <a:ext uri="{9D8B030D-6E8A-4147-A177-3AD203B41FA5}">
                      <a16:colId xmlns:a16="http://schemas.microsoft.com/office/drawing/2014/main" val="4209575536"/>
                    </a:ext>
                  </a:extLst>
                </a:gridCol>
                <a:gridCol w="3454273">
                  <a:extLst>
                    <a:ext uri="{9D8B030D-6E8A-4147-A177-3AD203B41FA5}">
                      <a16:colId xmlns:a16="http://schemas.microsoft.com/office/drawing/2014/main" val="1307100246"/>
                    </a:ext>
                  </a:extLst>
                </a:gridCol>
                <a:gridCol w="546900">
                  <a:extLst>
                    <a:ext uri="{9D8B030D-6E8A-4147-A177-3AD203B41FA5}">
                      <a16:colId xmlns:a16="http://schemas.microsoft.com/office/drawing/2014/main" val="3710639937"/>
                    </a:ext>
                  </a:extLst>
                </a:gridCol>
              </a:tblGrid>
              <a:tr h="279595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The x86 BIOS-Based Boot Memory Map</a:t>
                      </a:r>
                      <a:endParaRPr lang="en-US" sz="16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238103"/>
                  </a:ext>
                </a:extLst>
              </a:tr>
              <a:tr h="24069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Range</a:t>
                      </a:r>
                      <a:endParaRPr lang="en-US" sz="1400" b="1" i="1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Size</a:t>
                      </a:r>
                      <a:endParaRPr lang="en-US" sz="1400" b="1" i="1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Description</a:t>
                      </a:r>
                      <a:endParaRPr lang="en-US" sz="1400" b="1" i="1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9349697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0x000000 – 0x0003FF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1 KiB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Real Mode Interrupt Vector Table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6">
                  <a:txBody>
                    <a:bodyPr/>
                    <a:lstStyle/>
                    <a:p>
                      <a:pPr marL="71755" marR="71755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640 KiB</a:t>
                      </a:r>
                      <a:b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</a:b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(Plenty!)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vert="vert27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74693239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0x000400 – 0x0004FF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256 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BIOS data area (partially standardized)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7182301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0x000500 – 0x007BFF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29.75 KiB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Conventional (Usable) Memory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7961734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0x007C00 – 0x007DFF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512 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solidFill>
                            <a:schemeClr val="tx2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Boot Sector (Loaded by BIOS)</a:t>
                      </a:r>
                      <a:endParaRPr lang="en-US" sz="1400" b="1" dirty="0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052761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0x007E00 – 0x07FFFF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480.5 KiB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Conventional (Usable) Memory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138060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0x080000 – 0x09FFFF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128 KiB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Extended BIOS Data Area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47781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0x0A0000 – 0x0BFFFF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128 KiB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Video Display Memory (hardware mapped)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HW Mem.</a:t>
                      </a:r>
                      <a:b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</a:b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Mapped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vert="vert27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20010584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0x0C0000 – 0x0C7FFF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32 KiB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Video BIOS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506526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0x0C8000 – 0x0EFFFF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160 KiB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BIOS Expansions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156247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0x0F0000 – 0x0FFFFF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</a:rPr>
                        <a:t>64 KiB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Motherboard BIOS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4444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0685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95CD67A-B964-4693-84AC-970A88375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944" y="1394709"/>
            <a:ext cx="7808112" cy="3255574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We must plan every instruction in writing a bootloader – </a:t>
            </a:r>
            <a:r>
              <a:rPr lang="en-US" b="1" i="1" u="sng" dirty="0">
                <a:solidFill>
                  <a:srgbClr val="00FF00"/>
                </a:solidFill>
              </a:rPr>
              <a:t>every byte</a:t>
            </a:r>
            <a:r>
              <a:rPr lang="en-US" u="sng" dirty="0"/>
              <a:t>.</a:t>
            </a:r>
          </a:p>
          <a:p>
            <a:pPr>
              <a:spcBef>
                <a:spcPts val="1200"/>
              </a:spcBef>
            </a:pPr>
            <a:r>
              <a:rPr lang="en-US" dirty="0"/>
              <a:t>Where will we store the data? (And what address will it end up at?)</a:t>
            </a:r>
          </a:p>
          <a:p>
            <a:pPr>
              <a:spcBef>
                <a:spcPts val="1200"/>
              </a:spcBef>
            </a:pPr>
            <a:r>
              <a:rPr lang="en-US" dirty="0"/>
              <a:t>What will be the organization of routines within the boot block?</a:t>
            </a:r>
          </a:p>
          <a:p>
            <a:pPr>
              <a:spcBef>
                <a:spcPts val="1200"/>
              </a:spcBef>
            </a:pPr>
            <a:r>
              <a:rPr lang="en-US" dirty="0"/>
              <a:t>How can we ensure labels are offset to the correct address?</a:t>
            </a:r>
          </a:p>
          <a:p>
            <a:pPr>
              <a:spcBef>
                <a:spcPts val="1200"/>
              </a:spcBef>
            </a:pPr>
            <a:r>
              <a:rPr lang="en-US" dirty="0"/>
              <a:t>Which instruction set should we use? (hint: it’s </a:t>
            </a:r>
            <a:r>
              <a:rPr lang="en-US" dirty="0" err="1"/>
              <a:t>gotta</a:t>
            </a:r>
            <a:r>
              <a:rPr lang="en-US" dirty="0"/>
              <a:t> be </a:t>
            </a:r>
            <a:r>
              <a:rPr lang="en-US" u="sng" dirty="0"/>
              <a:t>real mode</a:t>
            </a:r>
            <a:r>
              <a:rPr lang="en-US" dirty="0"/>
              <a:t>!)</a:t>
            </a:r>
          </a:p>
          <a:p>
            <a:pPr marL="0" indent="0">
              <a:spcBef>
                <a:spcPts val="1200"/>
              </a:spcBef>
              <a:buNone/>
            </a:pPr>
            <a:endParaRPr lang="en-US" dirty="0"/>
          </a:p>
          <a:p>
            <a:pPr marL="0" indent="0">
              <a:spcBef>
                <a:spcPts val="1200"/>
              </a:spcBef>
              <a:buNone/>
            </a:pPr>
            <a:r>
              <a:rPr lang="en-US" dirty="0"/>
              <a:t>We don’t have to know everything at the start – but we must be aware!</a:t>
            </a:r>
          </a:p>
          <a:p>
            <a:pPr marL="0" indent="0">
              <a:spcBef>
                <a:spcPts val="1200"/>
              </a:spcBef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0E3B2F-03A0-4A5C-8523-ED3627E17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a Bootloader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3983F-9166-48BB-A2E2-87459374C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617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7201D7-384B-47BA-9F84-7D955B4AC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813" y="1402024"/>
            <a:ext cx="7810373" cy="329208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We’ll need to go through several steps to prepare our bootloader.</a:t>
            </a:r>
          </a:p>
          <a:p>
            <a:r>
              <a:rPr lang="en-US" dirty="0"/>
              <a:t>Assemble the instructions into an object file (mind the architecture!)</a:t>
            </a:r>
          </a:p>
          <a:p>
            <a:r>
              <a:rPr lang="en-US" dirty="0"/>
              <a:t>Link to generate an executable (keeping in mind critical offsets)</a:t>
            </a:r>
          </a:p>
          <a:p>
            <a:r>
              <a:rPr lang="en-US" dirty="0"/>
              <a:t>Remove any executable padding (e.g., for ELF formatted files)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Let’s take a look at an example. (To the console!...)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9793F3-BD4C-40D8-98CB-3FF7B603A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Bootloader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8C3341-A43E-440A-B2BC-C19147DB2E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09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43" y="1355538"/>
            <a:ext cx="8755914" cy="3509072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u="sng" dirty="0"/>
              <a:t>Low-level code testing is sometimes facilitated via </a:t>
            </a:r>
            <a:r>
              <a:rPr lang="en-US" b="1" u="sng" dirty="0">
                <a:solidFill>
                  <a:srgbClr val="FFC000"/>
                </a:solidFill>
              </a:rPr>
              <a:t>virtual machines</a:t>
            </a:r>
            <a:r>
              <a:rPr lang="en-US" u="sng" dirty="0"/>
              <a:t> (VMs):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00CC00"/>
                </a:solidFill>
              </a:rPr>
              <a:t>Virtualization</a:t>
            </a:r>
            <a:r>
              <a:rPr lang="en-US" dirty="0"/>
              <a:t> – share hardware via </a:t>
            </a:r>
            <a:r>
              <a:rPr lang="en-US" b="1" dirty="0">
                <a:solidFill>
                  <a:srgbClr val="FFC000"/>
                </a:solidFill>
              </a:rPr>
              <a:t>hypervisor</a:t>
            </a:r>
            <a:r>
              <a:rPr lang="en-US" dirty="0"/>
              <a:t> (compatible architectures)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00CC00"/>
                </a:solidFill>
              </a:rPr>
              <a:t>Emulation</a:t>
            </a:r>
            <a:r>
              <a:rPr lang="en-US" dirty="0"/>
              <a:t>  – imitate via instruction translation (incompatible architectures)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00CC00"/>
                </a:solidFill>
              </a:rPr>
              <a:t>Virtual devices</a:t>
            </a:r>
            <a:r>
              <a:rPr lang="en-US" dirty="0"/>
              <a:t>  – simulated memory / input / output / storage devices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/>
          </a:p>
          <a:p>
            <a:pPr marL="0" indent="0">
              <a:spcBef>
                <a:spcPts val="600"/>
              </a:spcBef>
              <a:buNone/>
            </a:pPr>
            <a:r>
              <a:rPr lang="en-US" u="sng" dirty="0"/>
              <a:t>Different virtual machine suites focus on different features: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00CC00"/>
                </a:solidFill>
              </a:rPr>
              <a:t>Speed</a:t>
            </a:r>
            <a:r>
              <a:rPr lang="en-US" dirty="0"/>
              <a:t> – replicating user experience (e.g., playing games)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00CC00"/>
                </a:solidFill>
              </a:rPr>
              <a:t>Development</a:t>
            </a:r>
            <a:r>
              <a:rPr lang="en-US" dirty="0"/>
              <a:t> – accessible state (e.g., debugging boot code)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00CC00"/>
                </a:solidFill>
              </a:rPr>
              <a:t>Timing</a:t>
            </a:r>
            <a:r>
              <a:rPr lang="en-US" dirty="0"/>
              <a:t>  – precise component timing (e.g., hardware development)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41" y="599544"/>
            <a:ext cx="8641903" cy="837009"/>
          </a:xfrm>
        </p:spPr>
        <p:txBody>
          <a:bodyPr/>
          <a:lstStyle/>
          <a:p>
            <a:pPr algn="ctr"/>
            <a:r>
              <a:rPr lang="en-US" dirty="0"/>
              <a:t>Virtualization &amp; Emulation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80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6C8DDF-4F75-42CF-A76C-C3FD17883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688" y="1513655"/>
            <a:ext cx="7978623" cy="2987096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QEMU is a general-purpose, free and open-source virtual machine suite:</a:t>
            </a:r>
          </a:p>
          <a:p>
            <a:pPr>
              <a:spcBef>
                <a:spcPts val="1200"/>
              </a:spcBef>
            </a:pPr>
            <a:r>
              <a:rPr lang="en-US" dirty="0"/>
              <a:t>Multi-platform (can virtualize or emulate target platforms)</a:t>
            </a:r>
          </a:p>
          <a:p>
            <a:pPr>
              <a:spcBef>
                <a:spcPts val="1200"/>
              </a:spcBef>
            </a:pPr>
            <a:r>
              <a:rPr lang="en-US" dirty="0"/>
              <a:t>Remote interface (connect to GDB and/or other systems)</a:t>
            </a:r>
          </a:p>
          <a:p>
            <a:pPr>
              <a:spcBef>
                <a:spcPts val="1200"/>
              </a:spcBef>
            </a:pPr>
            <a:r>
              <a:rPr lang="en-US" dirty="0"/>
              <a:t>Feature rich (CPU / platform / device profiles, extensibility)</a:t>
            </a:r>
          </a:p>
          <a:p>
            <a:pPr marL="0" indent="0">
              <a:spcBef>
                <a:spcPts val="1200"/>
              </a:spcBef>
              <a:buNone/>
            </a:pPr>
            <a:endParaRPr lang="en-US" dirty="0"/>
          </a:p>
          <a:p>
            <a:pPr marL="0" indent="0">
              <a:spcBef>
                <a:spcPts val="1200"/>
              </a:spcBef>
              <a:buNone/>
            </a:pPr>
            <a:r>
              <a:rPr lang="en-US" dirty="0"/>
              <a:t>QEMU can virtualize x86 / x64 processors and can emulate ARM and other architectures, so it is a common tool for bootloader development.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3FE6ED-C7B7-45A3-8887-EAF4BE74F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QEMU Hypervisor &amp; Emulator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AFD8E8-9FE1-4D69-BB54-4EE5679D9B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922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8B2DA1-7EBC-4BB0-9C81-8F818603A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234" y="1454614"/>
            <a:ext cx="7583531" cy="303692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open-source GNU Project Debugger (GDB) has a rich feature set:</a:t>
            </a:r>
          </a:p>
          <a:p>
            <a:pPr>
              <a:spcBef>
                <a:spcPts val="1200"/>
              </a:spcBef>
            </a:pPr>
            <a:r>
              <a:rPr lang="en-US" dirty="0"/>
              <a:t>Remote connections (e.g., to connect to QEMU)</a:t>
            </a:r>
          </a:p>
          <a:p>
            <a:pPr>
              <a:spcBef>
                <a:spcPts val="1200"/>
              </a:spcBef>
            </a:pPr>
            <a:r>
              <a:rPr lang="en-US" dirty="0"/>
              <a:t>Control commands (Stepping, Address Breakpoints, Conditionals)</a:t>
            </a:r>
          </a:p>
          <a:p>
            <a:pPr>
              <a:spcBef>
                <a:spcPts val="1200"/>
              </a:spcBef>
            </a:pPr>
            <a:r>
              <a:rPr lang="en-US" dirty="0"/>
              <a:t>Access to memory and register contents in various formats</a:t>
            </a:r>
          </a:p>
          <a:p>
            <a:pPr>
              <a:spcBef>
                <a:spcPts val="1200"/>
              </a:spcBef>
            </a:pPr>
            <a:r>
              <a:rPr lang="en-US" dirty="0"/>
              <a:t>Expression support (simple arithmetic)</a:t>
            </a:r>
          </a:p>
          <a:p>
            <a:pPr marL="0" indent="0">
              <a:spcBef>
                <a:spcPts val="1200"/>
              </a:spcBef>
              <a:buNone/>
            </a:pPr>
            <a:br>
              <a:rPr lang="en-US" dirty="0"/>
            </a:br>
            <a:r>
              <a:rPr lang="en-US" dirty="0"/>
              <a:t>Crucially, </a:t>
            </a:r>
            <a:r>
              <a:rPr lang="en-US" dirty="0" err="1"/>
              <a:t>multiarch</a:t>
            </a:r>
            <a:r>
              <a:rPr lang="en-US" dirty="0"/>
              <a:t> GDB has </a:t>
            </a:r>
            <a:r>
              <a:rPr lang="en-US" b="1" dirty="0">
                <a:solidFill>
                  <a:srgbClr val="FFC000"/>
                </a:solidFill>
              </a:rPr>
              <a:t>real mode</a:t>
            </a:r>
            <a:r>
              <a:rPr lang="en-US" dirty="0"/>
              <a:t> support (if set manually).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935EF9-480C-4D68-ABDF-71F481C4C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5706"/>
            <a:ext cx="8564088" cy="837009"/>
          </a:xfrm>
        </p:spPr>
        <p:txBody>
          <a:bodyPr/>
          <a:lstStyle/>
          <a:p>
            <a:r>
              <a:rPr lang="en-US" dirty="0"/>
              <a:t>GNU Project Debugger (GDB)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650B0D-212B-44B4-97D9-8933C5679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4650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33733</TotalTime>
  <Words>902</Words>
  <Application>Microsoft Office PowerPoint</Application>
  <PresentationFormat>On-screen Show (16:9)</PresentationFormat>
  <Paragraphs>129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Bootloaders: An Introduction</vt:lpstr>
      <vt:lpstr>What’s a “Bootloader”, Anyway?</vt:lpstr>
      <vt:lpstr>Booting x86 &amp; Reflections on Disco</vt:lpstr>
      <vt:lpstr>BIOS Memory Mapping</vt:lpstr>
      <vt:lpstr>Writing a Bootloader</vt:lpstr>
      <vt:lpstr>Building a Bootloader</vt:lpstr>
      <vt:lpstr>Virtualization &amp; Emulation</vt:lpstr>
      <vt:lpstr>QEMU Hypervisor &amp; Emulator</vt:lpstr>
      <vt:lpstr>GNU Project Debugger (GDB)</vt:lpstr>
      <vt:lpstr>Using GDB with QEMU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Blanchard, Jeremiah J</cp:lastModifiedBy>
  <cp:revision>700</cp:revision>
  <cp:lastPrinted>2014-01-31T19:29:42Z</cp:lastPrinted>
  <dcterms:created xsi:type="dcterms:W3CDTF">2013-09-18T13:46:37Z</dcterms:created>
  <dcterms:modified xsi:type="dcterms:W3CDTF">2022-01-18T21:01:12Z</dcterms:modified>
</cp:coreProperties>
</file>